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309" r:id="rId3"/>
    <p:sldId id="310" r:id="rId4"/>
    <p:sldId id="257" r:id="rId5"/>
    <p:sldId id="258" r:id="rId6"/>
    <p:sldId id="274" r:id="rId7"/>
    <p:sldId id="305" r:id="rId8"/>
    <p:sldId id="306" r:id="rId9"/>
    <p:sldId id="318" r:id="rId10"/>
    <p:sldId id="290" r:id="rId11"/>
    <p:sldId id="291" r:id="rId12"/>
    <p:sldId id="292" r:id="rId13"/>
    <p:sldId id="307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293" r:id="rId22"/>
    <p:sldId id="289" r:id="rId23"/>
    <p:sldId id="271" r:id="rId24"/>
    <p:sldId id="272" r:id="rId25"/>
    <p:sldId id="273" r:id="rId26"/>
    <p:sldId id="275" r:id="rId27"/>
    <p:sldId id="285" r:id="rId28"/>
    <p:sldId id="288" r:id="rId29"/>
    <p:sldId id="276" r:id="rId30"/>
    <p:sldId id="287" r:id="rId31"/>
    <p:sldId id="277" r:id="rId32"/>
    <p:sldId id="308" r:id="rId33"/>
    <p:sldId id="311" r:id="rId34"/>
    <p:sldId id="313" r:id="rId35"/>
    <p:sldId id="314" r:id="rId36"/>
    <p:sldId id="312" r:id="rId37"/>
    <p:sldId id="315" r:id="rId38"/>
    <p:sldId id="316" r:id="rId39"/>
    <p:sldId id="317" r:id="rId40"/>
    <p:sldId id="319" r:id="rId41"/>
    <p:sldId id="301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12"/>
    <p:restoredTop sz="94621"/>
  </p:normalViewPr>
  <p:slideViewPr>
    <p:cSldViewPr snapToGrid="0" snapToObjects="1">
      <p:cViewPr varScale="1">
        <p:scale>
          <a:sx n="75" d="100"/>
          <a:sy n="75" d="100"/>
        </p:scale>
        <p:origin x="1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9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9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3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7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4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8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0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58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9BFF0-317C-5842-823C-B5213C2BFB1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A413-2EE1-D544-8C34-567285A4A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9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v@thedatascout.com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tatsoft.org/v59/i10/paper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zm00/pycon2016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hyperlink" Target="http://lotr.wikia.com/wiki/Frodo_Baggins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zm00/pycon2016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ampnear.me/" TargetMode="Externa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hyperlink" Target="https://knightleyemma.com/2014/01/05/fotr-e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27052" y="309489"/>
            <a:ext cx="9144000" cy="823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Fellowship of the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9" y="1308296"/>
            <a:ext cx="7324422" cy="3311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39" y="4795643"/>
            <a:ext cx="693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algn="r"/>
            <a:r>
              <a:rPr lang="en-US" sz="2400" dirty="0" smtClean="0"/>
              <a:t>Sev</a:t>
            </a:r>
            <a:r>
              <a:rPr lang="en-US" sz="2400" dirty="0" smtClean="0"/>
              <a:t> Leonard</a:t>
            </a:r>
          </a:p>
          <a:p>
            <a:pPr algn="r"/>
            <a:r>
              <a:rPr lang="en-US" sz="2400" dirty="0" smtClean="0">
                <a:hlinkClick r:id="rId3"/>
              </a:rPr>
              <a:t>sev@thedatascout.com</a:t>
            </a:r>
            <a:endParaRPr lang="en-US" sz="2400" dirty="0" smtClean="0"/>
          </a:p>
          <a:p>
            <a:pPr algn="r"/>
            <a:r>
              <a:rPr lang="en-US" sz="2400" dirty="0"/>
              <a:t>g</a:t>
            </a:r>
            <a:r>
              <a:rPr lang="en-US" sz="2400" dirty="0" smtClean="0"/>
              <a:t>izm0_0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6" y="1842867"/>
            <a:ext cx="3873707" cy="2028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41437" y="4523091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Source:myblogs.pw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Recreation Information Database - RIDB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60500"/>
            <a:ext cx="10058400" cy="382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0800" y="5283868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ridb.recreation.gov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5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49" y="1377085"/>
            <a:ext cx="7734301" cy="515918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US Forest Service Websites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Recreation.gov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8"/>
          <a:stretch/>
        </p:blipFill>
        <p:spPr>
          <a:xfrm>
            <a:off x="838200" y="1961621"/>
            <a:ext cx="10058400" cy="309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6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Tidy data </a:t>
            </a:r>
            <a:r>
              <a:rPr lang="en-US" dirty="0"/>
              <a:t>principles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variable is a column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observation is a row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type of observational unit is a table</a:t>
            </a:r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Source: Wickham 2014 </a:t>
            </a:r>
            <a:r>
              <a:rPr lang="en-US" dirty="0" smtClean="0">
                <a:hlinkClick r:id="rId2"/>
              </a:rPr>
              <a:t>http://www.jstatsoft.org/v59/i10/paper</a:t>
            </a:r>
            <a:endParaRPr lang="en-US" dirty="0" smtClean="0"/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Observation: campground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Variables: </a:t>
            </a:r>
            <a:r>
              <a:rPr lang="en-US" dirty="0" smtClean="0"/>
              <a:t>lat</a:t>
            </a:r>
            <a:r>
              <a:rPr lang="en-US" dirty="0" smtClean="0"/>
              <a:t>/long, name, website, </a:t>
            </a:r>
            <a:r>
              <a:rPr lang="en-US" dirty="0" smtClean="0"/>
              <a:t>etc</a:t>
            </a: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Observational unit – data source (RIDB, USFS, </a:t>
            </a:r>
            <a:r>
              <a:rPr lang="en-US" dirty="0" smtClean="0"/>
              <a:t>recreation.gov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data best practices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2" y="1503485"/>
            <a:ext cx="6999458" cy="4516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7782" y="6020323"/>
            <a:ext cx="253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Source:kaiju.wikidot.com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3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Web data is ephemeral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98" y="1505242"/>
            <a:ext cx="5380918" cy="349003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50742" y="5345723"/>
            <a:ext cx="10515600" cy="1012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Format, availability, access requirements can change at any time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9638" y="497639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Just because you can get the data</a:t>
            </a:r>
            <a:r>
              <a:rPr lang="is-IS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8792"/>
            <a:ext cx="10331548" cy="3332757"/>
          </a:xfrm>
        </p:spPr>
      </p:pic>
      <p:sp>
        <p:nvSpPr>
          <p:cNvPr id="5" name="TextBox 4"/>
          <p:cNvSpPr txBox="1"/>
          <p:nvPr/>
        </p:nvSpPr>
        <p:spPr>
          <a:xfrm>
            <a:off x="6102426" y="5239653"/>
            <a:ext cx="525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smtClean="0"/>
              <a:t>developer.linkedin.com</a:t>
            </a:r>
            <a:r>
              <a:rPr lang="en-US" dirty="0" smtClean="0"/>
              <a:t>/legal/</a:t>
            </a:r>
            <a:r>
              <a:rPr lang="en-US" dirty="0" smtClean="0"/>
              <a:t>api</a:t>
            </a:r>
            <a:r>
              <a:rPr lang="en-US" dirty="0" smtClean="0"/>
              <a:t>-terms-of-use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4" y="4385863"/>
            <a:ext cx="2309636" cy="2076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594" y="6328908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Source:realitysandwich.com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68800" y="3962401"/>
            <a:ext cx="6654800" cy="38959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68800" y="2691783"/>
            <a:ext cx="6654800" cy="69488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smtClean="0"/>
              <a:t>… doesn’t mean you can use it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25083" y="1437469"/>
            <a:ext cx="8541834" cy="3031588"/>
            <a:chOff x="1445255" y="661181"/>
            <a:chExt cx="8541834" cy="30315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0" b="56102"/>
            <a:stretch/>
          </p:blipFill>
          <p:spPr>
            <a:xfrm>
              <a:off x="1445255" y="661181"/>
              <a:ext cx="8541834" cy="18850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82"/>
            <a:stretch/>
          </p:blipFill>
          <p:spPr>
            <a:xfrm>
              <a:off x="1445255" y="2546252"/>
              <a:ext cx="8541834" cy="114651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831548" y="4527892"/>
            <a:ext cx="752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smtClean="0"/>
              <a:t>www.vox.com</a:t>
            </a:r>
            <a:r>
              <a:rPr lang="en-US" dirty="0" smtClean="0"/>
              <a:t>/2016/5/12/11666116/70000-okcupid-users-data-release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13444"/>
          <a:stretch/>
        </p:blipFill>
        <p:spPr>
          <a:xfrm>
            <a:off x="351692" y="4954392"/>
            <a:ext cx="3277582" cy="1352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692" y="6216912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Source:doblu.com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8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Terms of Use - attribute properly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58400" cy="3558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533" y="5435600"/>
            <a:ext cx="288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Source:oregonstateparks.org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Be aware of rate limits, server loading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8"/>
          <a:stretch/>
        </p:blipFill>
        <p:spPr>
          <a:xfrm>
            <a:off x="838200" y="1690688"/>
            <a:ext cx="10058400" cy="309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29" y="2862284"/>
            <a:ext cx="2509895" cy="2961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3" y="5823533"/>
            <a:ext cx="10058400" cy="795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0887" y="253910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8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View the PowerPoint presentation at </a:t>
            </a:r>
            <a:r>
              <a:rPr lang="en-US" b="1" dirty="0"/>
              <a:t>http://</a:t>
            </a:r>
            <a:r>
              <a:rPr lang="en-US" b="1" dirty="0" err="1"/>
              <a:t>tinyurl.com</a:t>
            </a:r>
            <a:r>
              <a:rPr lang="en-US" b="1" dirty="0"/>
              <a:t>/j6xpkvu</a:t>
            </a:r>
            <a:endParaRPr lang="en-US" dirty="0" smtClean="0"/>
          </a:p>
          <a:p>
            <a:r>
              <a:rPr lang="en-US" dirty="0" smtClean="0"/>
              <a:t>Follow along with the presentation and </a:t>
            </a:r>
            <a:r>
              <a:rPr lang="en-US" dirty="0" smtClean="0"/>
              <a:t>Jupyter</a:t>
            </a:r>
            <a:r>
              <a:rPr lang="en-US" dirty="0" smtClean="0"/>
              <a:t> notebooks on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https://github.com/gizm00/pycon2016</a:t>
            </a:r>
            <a:endParaRPr lang="en-US" dirty="0" smtClean="0"/>
          </a:p>
          <a:p>
            <a:pPr lvl="1"/>
            <a:r>
              <a:rPr lang="en-US" dirty="0"/>
              <a:t>n</a:t>
            </a:r>
            <a:r>
              <a:rPr lang="en-US" dirty="0" smtClean="0"/>
              <a:t>otebooks directory will have the labs</a:t>
            </a:r>
          </a:p>
          <a:p>
            <a:pPr lvl="1"/>
            <a:r>
              <a:rPr lang="en-US" dirty="0" smtClean="0"/>
              <a:t>PDF version of presentation</a:t>
            </a:r>
          </a:p>
          <a:p>
            <a:r>
              <a:rPr lang="en-US" dirty="0" smtClean="0"/>
              <a:t>Run tutorial locally in </a:t>
            </a:r>
            <a:r>
              <a:rPr lang="en-US" dirty="0" smtClean="0"/>
              <a:t>Jupyter</a:t>
            </a:r>
            <a:r>
              <a:rPr lang="en-US" dirty="0" smtClean="0"/>
              <a:t> – see </a:t>
            </a:r>
            <a:r>
              <a:rPr lang="en-US" dirty="0" smtClean="0"/>
              <a:t>Github</a:t>
            </a:r>
            <a:r>
              <a:rPr lang="en-US" dirty="0" smtClean="0"/>
              <a:t> for required libs</a:t>
            </a:r>
          </a:p>
          <a:p>
            <a:pPr lvl="1"/>
            <a:r>
              <a:rPr lang="en-US" dirty="0" smtClean="0"/>
              <a:t>Need to use </a:t>
            </a:r>
            <a:r>
              <a:rPr lang="en-US" dirty="0" smtClean="0"/>
              <a:t>CsvStorage</a:t>
            </a:r>
            <a:r>
              <a:rPr lang="en-US" dirty="0" smtClean="0"/>
              <a:t> object (more on this later)</a:t>
            </a:r>
          </a:p>
          <a:p>
            <a:pPr lvl="1"/>
            <a:r>
              <a:rPr lang="en-US" dirty="0" smtClean="0"/>
              <a:t>Form scraping will not run</a:t>
            </a:r>
          </a:p>
          <a:p>
            <a:r>
              <a:rPr lang="en-US" dirty="0" smtClean="0"/>
              <a:t>Run Docker tutorial container - same caveats as local run</a:t>
            </a:r>
          </a:p>
          <a:p>
            <a:r>
              <a:rPr lang="en-US" dirty="0" smtClean="0"/>
              <a:t>Run Docker LAMP stack and tutorial container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data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dynamic!</a:t>
            </a:r>
          </a:p>
          <a:p>
            <a:pPr lvl="1"/>
            <a:r>
              <a:rPr lang="en-US" dirty="0" smtClean="0"/>
              <a:t>Structure of webpages</a:t>
            </a:r>
          </a:p>
          <a:p>
            <a:pPr lvl="1"/>
            <a:r>
              <a:rPr lang="en-US" dirty="0" smtClean="0"/>
              <a:t>Access / permissions </a:t>
            </a:r>
          </a:p>
          <a:p>
            <a:pPr lvl="1"/>
            <a:r>
              <a:rPr lang="en-US" dirty="0" smtClean="0"/>
              <a:t>API versions, output formats, parameters, rate limits</a:t>
            </a:r>
          </a:p>
          <a:p>
            <a:r>
              <a:rPr lang="en-US" dirty="0" smtClean="0"/>
              <a:t>May not be there tomorrow</a:t>
            </a:r>
          </a:p>
          <a:p>
            <a:r>
              <a:rPr lang="en-US" dirty="0" smtClean="0"/>
              <a:t>Potential to be blocked for excessive scraping or API abuse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Class-based design</a:t>
            </a:r>
          </a:p>
          <a:p>
            <a:endParaRPr lang="en-US" dirty="0"/>
          </a:p>
          <a:p>
            <a:r>
              <a:rPr lang="en-US" dirty="0" smtClean="0"/>
              <a:t>SOLID principles</a:t>
            </a:r>
          </a:p>
          <a:p>
            <a:pPr lvl="1"/>
            <a:r>
              <a:rPr lang="en-US" dirty="0" smtClean="0"/>
              <a:t>Classes should do one job</a:t>
            </a:r>
          </a:p>
          <a:p>
            <a:pPr lvl="1"/>
            <a:r>
              <a:rPr lang="en-US" dirty="0" smtClean="0"/>
              <a:t>Instead of modifying existing classes, extend through sub classes</a:t>
            </a:r>
          </a:p>
          <a:p>
            <a:pPr lvl="1"/>
            <a:r>
              <a:rPr lang="en-US" dirty="0" smtClean="0"/>
              <a:t>Class dependencies should be abstract, not concrete*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* Abstract base classes are not </a:t>
            </a:r>
            <a:r>
              <a:rPr lang="en-US" dirty="0" smtClean="0"/>
              <a:t>Pythonic</a:t>
            </a:r>
            <a:r>
              <a:rPr lang="en-US" dirty="0" smtClean="0"/>
              <a:t>, but are used in this tutorial for teaching purposes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521355"/>
            <a:ext cx="4216400" cy="1486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0457" y="5992297"/>
            <a:ext cx="1036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more about SOLID: https://</a:t>
            </a:r>
            <a:r>
              <a:rPr lang="en-US" dirty="0" err="1" smtClean="0"/>
              <a:t>scotch.io</a:t>
            </a:r>
            <a:r>
              <a:rPr lang="en-US" dirty="0" smtClean="0"/>
              <a:t>/bar-talk/s-o-l-</a:t>
            </a:r>
            <a:r>
              <a:rPr lang="en-US" dirty="0" err="1" smtClean="0"/>
              <a:t>i</a:t>
            </a:r>
            <a:r>
              <a:rPr lang="en-US" dirty="0" smtClean="0"/>
              <a:t>-d-the-first-five-principles-of-object-oriented-design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object oriented design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Encapsulate properties that are likely to change</a:t>
            </a:r>
          </a:p>
          <a:p>
            <a:pPr lvl="1"/>
            <a:r>
              <a:rPr lang="en-US" dirty="0" smtClean="0"/>
              <a:t>API endpoints, parameters, </a:t>
            </a:r>
            <a:r>
              <a:rPr lang="en-US" dirty="0" smtClean="0"/>
              <a:t>etc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Build on abstractions to allow flexibility </a:t>
            </a:r>
          </a:p>
          <a:p>
            <a:pPr lvl="1"/>
            <a:r>
              <a:rPr lang="en-US" dirty="0" smtClean="0"/>
              <a:t>Consistent interfaces for Data objects, regardless of source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Extend existing classes to accommodate changes</a:t>
            </a:r>
          </a:p>
          <a:p>
            <a:pPr lvl="1"/>
            <a:r>
              <a:rPr lang="en-US" dirty="0" smtClean="0"/>
              <a:t>Create </a:t>
            </a:r>
            <a:r>
              <a:rPr lang="en-US" dirty="0" smtClean="0"/>
              <a:t>WebScraper</a:t>
            </a:r>
            <a:r>
              <a:rPr lang="en-US" dirty="0" smtClean="0"/>
              <a:t> objects that can be extended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Create testable, maintainable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60500"/>
            <a:ext cx="10058400" cy="382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0800" y="5283868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ridb.recreation.gov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3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4" y="1439333"/>
            <a:ext cx="11798931" cy="5022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5430" y="1061772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smtClean="0"/>
              <a:t>usda.github.io</a:t>
            </a:r>
            <a:r>
              <a:rPr lang="en-US" dirty="0" smtClean="0"/>
              <a:t>/RIDB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9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data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67"/>
            <a:ext cx="10515600" cy="12154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Only has campgrounds that can be reserved – no first come, first serve</a:t>
            </a:r>
          </a:p>
          <a:p>
            <a:r>
              <a:rPr lang="en-US" dirty="0" smtClean="0"/>
              <a:t>Missing reservation URLs</a:t>
            </a:r>
          </a:p>
          <a:p>
            <a:r>
              <a:rPr lang="en-US" dirty="0" smtClean="0"/>
              <a:t>Lat</a:t>
            </a:r>
            <a:r>
              <a:rPr lang="en-US" dirty="0" smtClean="0"/>
              <a:t> / Longs not guaranteed to be accurate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1690688"/>
            <a:ext cx="4662341" cy="261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10850"/>
          <a:stretch/>
        </p:blipFill>
        <p:spPr>
          <a:xfrm>
            <a:off x="7371675" y="588472"/>
            <a:ext cx="2956741" cy="40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&amp;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5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&amp; 2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7699" y="1774722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to source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297995" y="2892155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35976" y="2973620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97707" y="4177658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97997" y="169068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97995" y="409362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71001" y="5295093"/>
            <a:ext cx="1000595" cy="629735"/>
            <a:chOff x="725062" y="4338136"/>
            <a:chExt cx="1000595" cy="629735"/>
          </a:xfrm>
        </p:grpSpPr>
        <p:sp>
          <p:nvSpPr>
            <p:cNvPr id="11" name="TextBox 10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/>
                  </a:solidFill>
                </a:rPr>
                <a:t>Merge</a:t>
              </a:r>
              <a:endParaRPr lang="en-US" sz="2400" dirty="0">
                <a:solidFill>
                  <a:schemeClr val="bg2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83373" y="5295093"/>
            <a:ext cx="1000595" cy="629735"/>
            <a:chOff x="725062" y="4338136"/>
            <a:chExt cx="1000595" cy="629735"/>
          </a:xfrm>
        </p:grpSpPr>
        <p:sp>
          <p:nvSpPr>
            <p:cNvPr id="14" name="TextBox 13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44946" y="5317167"/>
            <a:ext cx="1148456" cy="629735"/>
            <a:chOff x="674263" y="4338136"/>
            <a:chExt cx="1148456" cy="629735"/>
          </a:xfrm>
        </p:grpSpPr>
        <p:sp>
          <p:nvSpPr>
            <p:cNvPr id="17" name="TextBox 16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3"/>
                  </a:solidFill>
                </a:rPr>
                <a:t>Analyze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/>
                </a:solidFill>
              </a:endParaRP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H="1">
            <a:off x="5629345" y="2336006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01527" y="3535218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51093" y="4720041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7085" y="4710031"/>
            <a:ext cx="1198958" cy="6071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205630" y="4699615"/>
            <a:ext cx="824732" cy="58215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42267" y="1540933"/>
            <a:ext cx="3776133" cy="33528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30362" y="5163732"/>
            <a:ext cx="1257740" cy="936603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66877" y="6213379"/>
            <a:ext cx="198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Storage object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7698500" y="2676905"/>
            <a:ext cx="1617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object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3403600" y="1303867"/>
            <a:ext cx="6468533" cy="5371177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113706" y="3108755"/>
            <a:ext cx="1394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RidbData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408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88533" y="1927754"/>
            <a:ext cx="2015066" cy="77799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9067" y="3350155"/>
            <a:ext cx="2370666" cy="8199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0843" y="2036911"/>
            <a:ext cx="1131913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Storage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333067" y="1927754"/>
            <a:ext cx="2015066" cy="77799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5377" y="2036911"/>
            <a:ext cx="764889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12315" y="3529277"/>
            <a:ext cx="188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MysqlStorage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269067" y="4404521"/>
            <a:ext cx="2370666" cy="8199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12315" y="4583643"/>
            <a:ext cx="155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CsvStorage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959601" y="3350155"/>
            <a:ext cx="2370666" cy="8199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02849" y="3529277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RidbData</a:t>
            </a:r>
            <a:endParaRPr lang="en-US" sz="2400" dirty="0"/>
          </a:p>
        </p:txBody>
      </p:sp>
      <p:cxnSp>
        <p:nvCxnSpPr>
          <p:cNvPr id="16" name="Elbow Connector 15"/>
          <p:cNvCxnSpPr>
            <a:stCxn id="5" idx="3"/>
            <a:endCxn id="13" idx="1"/>
          </p:cNvCxnSpPr>
          <p:nvPr/>
        </p:nvCxnSpPr>
        <p:spPr>
          <a:xfrm>
            <a:off x="3403599" y="2316749"/>
            <a:ext cx="3556002" cy="1443361"/>
          </a:xfrm>
          <a:prstGeom prst="bentConnector3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</p:cNvCxnSpPr>
          <p:nvPr/>
        </p:nvCxnSpPr>
        <p:spPr>
          <a:xfrm flipH="1">
            <a:off x="7332133" y="2705744"/>
            <a:ext cx="8467" cy="6444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endCxn id="6" idx="1"/>
          </p:cNvCxnSpPr>
          <p:nvPr/>
        </p:nvCxnSpPr>
        <p:spPr>
          <a:xfrm rot="16200000" flipH="1">
            <a:off x="1394750" y="2885793"/>
            <a:ext cx="1054366" cy="694267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1" idx="1"/>
          </p:cNvCxnSpPr>
          <p:nvPr/>
        </p:nvCxnSpPr>
        <p:spPr>
          <a:xfrm rot="16200000" flipH="1">
            <a:off x="1394750" y="3940158"/>
            <a:ext cx="1054367" cy="69426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80266" y="4814475"/>
            <a:ext cx="2370666" cy="8199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7802285" y="4170064"/>
            <a:ext cx="8467" cy="6444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85163" y="4993597"/>
            <a:ext cx="1816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RidbDataLive</a:t>
            </a:r>
            <a:endParaRPr lang="en-US" sz="2400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8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USFS Website scraping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97" y="1690688"/>
            <a:ext cx="5693770" cy="4509466"/>
          </a:xfrm>
        </p:spPr>
      </p:pic>
      <p:sp>
        <p:nvSpPr>
          <p:cNvPr id="5" name="TextBox 4"/>
          <p:cNvSpPr txBox="1"/>
          <p:nvPr/>
        </p:nvSpPr>
        <p:spPr>
          <a:xfrm>
            <a:off x="6829910" y="237066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BeautifulSoup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97830" y="2370665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Selenium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66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the timer! 45min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USFS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API</a:t>
            </a:r>
          </a:p>
          <a:p>
            <a:r>
              <a:rPr lang="en-US" dirty="0" smtClean="0"/>
              <a:t>Links are discovered through scraping (already done)</a:t>
            </a:r>
          </a:p>
          <a:p>
            <a:r>
              <a:rPr lang="en-US" dirty="0" smtClean="0"/>
              <a:t>Pages are fairly uniform!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33" y="0"/>
            <a:ext cx="10058400" cy="67094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0" y="5469467"/>
            <a:ext cx="2760133" cy="124000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12534" y="541867"/>
            <a:ext cx="1845734" cy="37253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33700" y="2404533"/>
            <a:ext cx="5058833" cy="44026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33700" y="5130801"/>
            <a:ext cx="5058833" cy="54186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&amp;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tutorials with OOD!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121816" y="2084120"/>
            <a:ext cx="2275409" cy="77799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48655" y="2244044"/>
            <a:ext cx="1127488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Scraper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8144934" y="3506522"/>
            <a:ext cx="2370666" cy="81991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69649" y="3685644"/>
            <a:ext cx="223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UsfsWebScraper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8548603" y="2873471"/>
            <a:ext cx="8467" cy="64441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665598" y="4970842"/>
            <a:ext cx="3221601" cy="81991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8987618" y="4326431"/>
            <a:ext cx="8467" cy="64441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70496" y="5149964"/>
            <a:ext cx="2868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UsfsWebScraperLocal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4525346" y="2095481"/>
            <a:ext cx="875596" cy="77799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50210" y="2204638"/>
            <a:ext cx="764889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760568" y="3517882"/>
            <a:ext cx="2370666" cy="81991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003816" y="3697004"/>
            <a:ext cx="1707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ScraperData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133100" y="2873471"/>
            <a:ext cx="8467" cy="64441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22896" y="2084120"/>
            <a:ext cx="2015066" cy="77799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303430" y="3506521"/>
            <a:ext cx="2370666" cy="8199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05206" y="2193277"/>
            <a:ext cx="1131913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Storage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1546678" y="3685643"/>
            <a:ext cx="188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MysqlStorage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1303430" y="4560887"/>
            <a:ext cx="2370666" cy="8199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546678" y="4740009"/>
            <a:ext cx="155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CsvStorage</a:t>
            </a:r>
            <a:endParaRPr lang="en-US" sz="2400" dirty="0"/>
          </a:p>
        </p:txBody>
      </p:sp>
      <p:cxnSp>
        <p:nvCxnSpPr>
          <p:cNvPr id="37" name="Elbow Connector 36"/>
          <p:cNvCxnSpPr>
            <a:endCxn id="35" idx="1"/>
          </p:cNvCxnSpPr>
          <p:nvPr/>
        </p:nvCxnSpPr>
        <p:spPr>
          <a:xfrm rot="16200000" flipH="1">
            <a:off x="429113" y="3042159"/>
            <a:ext cx="1054366" cy="69426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rot="16200000" flipH="1">
            <a:off x="429113" y="4096524"/>
            <a:ext cx="1054367" cy="69426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1" idx="3"/>
          </p:cNvCxnSpPr>
          <p:nvPr/>
        </p:nvCxnSpPr>
        <p:spPr>
          <a:xfrm>
            <a:off x="2437962" y="2473115"/>
            <a:ext cx="2322606" cy="1443359"/>
          </a:xfrm>
          <a:prstGeom prst="bentConnector3">
            <a:avLst>
              <a:gd name="adj1" fmla="val 69685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1"/>
            <a:endCxn id="24" idx="3"/>
          </p:cNvCxnSpPr>
          <p:nvPr/>
        </p:nvCxnSpPr>
        <p:spPr>
          <a:xfrm rot="10800000" flipV="1">
            <a:off x="7131234" y="2473115"/>
            <a:ext cx="990582" cy="1454722"/>
          </a:xfrm>
          <a:prstGeom prst="bentConnector3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1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Recreation.gov</a:t>
            </a:r>
            <a:r>
              <a:rPr lang="en-US" dirty="0" smtClean="0"/>
              <a:t> reservation scraping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8"/>
          <a:stretch/>
        </p:blipFill>
        <p:spPr>
          <a:xfrm>
            <a:off x="1066800" y="2046288"/>
            <a:ext cx="10058400" cy="30997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53067" y="2489200"/>
            <a:ext cx="2607733" cy="1253067"/>
          </a:xfrm>
          <a:prstGeom prst="rect">
            <a:avLst/>
          </a:prstGeom>
          <a:solidFill>
            <a:schemeClr val="accent2">
              <a:alpha val="46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&amp;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2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&amp; 6 objects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21816" y="2084120"/>
            <a:ext cx="2275409" cy="77799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8655" y="2244044"/>
            <a:ext cx="1127488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Scraper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9120900" y="3685643"/>
            <a:ext cx="2848858" cy="8199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45615" y="3864765"/>
            <a:ext cx="223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UsfsWebScraper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4525346" y="2095481"/>
            <a:ext cx="875596" cy="77799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50210" y="2204638"/>
            <a:ext cx="764889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4760568" y="3517882"/>
            <a:ext cx="2370666" cy="8199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03816" y="3697004"/>
            <a:ext cx="1707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ScraperData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133100" y="2873471"/>
            <a:ext cx="8467" cy="644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22896" y="2084120"/>
            <a:ext cx="2015066" cy="77799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03430" y="3506521"/>
            <a:ext cx="2370666" cy="8199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05206" y="2193277"/>
            <a:ext cx="1131913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Storage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1546678" y="3685643"/>
            <a:ext cx="188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MysqlStorage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1303430" y="4560887"/>
            <a:ext cx="2370666" cy="8199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46678" y="4740009"/>
            <a:ext cx="155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CsvStorage</a:t>
            </a:r>
            <a:endParaRPr lang="en-US" sz="2400" dirty="0"/>
          </a:p>
        </p:txBody>
      </p:sp>
      <p:cxnSp>
        <p:nvCxnSpPr>
          <p:cNvPr id="31" name="Elbow Connector 30"/>
          <p:cNvCxnSpPr/>
          <p:nvPr/>
        </p:nvCxnSpPr>
        <p:spPr>
          <a:xfrm rot="16200000" flipH="1">
            <a:off x="429113" y="3042159"/>
            <a:ext cx="1054366" cy="69426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16200000" flipH="1">
            <a:off x="429113" y="4096524"/>
            <a:ext cx="1054367" cy="69426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>
            <a:off x="2437962" y="2473115"/>
            <a:ext cx="2322606" cy="1443359"/>
          </a:xfrm>
          <a:prstGeom prst="bentConnector3">
            <a:avLst>
              <a:gd name="adj1" fmla="val 6968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34" idx="3"/>
          </p:cNvCxnSpPr>
          <p:nvPr/>
        </p:nvCxnSpPr>
        <p:spPr>
          <a:xfrm rot="10800000" flipV="1">
            <a:off x="7131234" y="2473115"/>
            <a:ext cx="990582" cy="14547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14" idx="1"/>
          </p:cNvCxnSpPr>
          <p:nvPr/>
        </p:nvCxnSpPr>
        <p:spPr>
          <a:xfrm rot="16200000" flipH="1">
            <a:off x="8004613" y="2979311"/>
            <a:ext cx="1233490" cy="99908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120899" y="4873586"/>
            <a:ext cx="2848859" cy="81991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245615" y="5052708"/>
            <a:ext cx="272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ReservationsScraper</a:t>
            </a:r>
            <a:endParaRPr lang="en-US" sz="2400" dirty="0"/>
          </a:p>
        </p:txBody>
      </p:sp>
      <p:cxnSp>
        <p:nvCxnSpPr>
          <p:cNvPr id="50" name="Elbow Connector 49"/>
          <p:cNvCxnSpPr>
            <a:endCxn id="44" idx="1"/>
          </p:cNvCxnSpPr>
          <p:nvPr/>
        </p:nvCxnSpPr>
        <p:spPr>
          <a:xfrm rot="16200000" flipH="1">
            <a:off x="8027386" y="4190027"/>
            <a:ext cx="1187943" cy="999083"/>
          </a:xfrm>
          <a:prstGeom prst="bent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3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all the data – Lab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merge is based on </a:t>
            </a:r>
            <a:r>
              <a:rPr lang="en-US" dirty="0" smtClean="0"/>
              <a:t>Lat</a:t>
            </a:r>
            <a:r>
              <a:rPr lang="en-US" dirty="0" smtClean="0"/>
              <a:t>/Long	</a:t>
            </a:r>
          </a:p>
          <a:p>
            <a:pPr lvl="1"/>
            <a:r>
              <a:rPr lang="en-US" dirty="0" smtClean="0"/>
              <a:t>But remember, </a:t>
            </a:r>
            <a:r>
              <a:rPr lang="en-US" dirty="0" smtClean="0"/>
              <a:t>lat</a:t>
            </a:r>
            <a:r>
              <a:rPr lang="en-US" dirty="0" smtClean="0"/>
              <a:t>/longs are frequently not correct!</a:t>
            </a:r>
          </a:p>
          <a:p>
            <a:pPr lvl="1"/>
            <a:r>
              <a:rPr lang="en-US" dirty="0" smtClean="0"/>
              <a:t>Some error</a:t>
            </a:r>
          </a:p>
          <a:p>
            <a:pPr lvl="1"/>
            <a:r>
              <a:rPr lang="en-US" dirty="0" smtClean="0"/>
              <a:t>Merge / join will be based on the distance between campgrounds being below a certain threshold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 objects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5334" y="1690688"/>
            <a:ext cx="2015066" cy="77799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7644" y="1799845"/>
            <a:ext cx="764889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811868" y="3113089"/>
            <a:ext cx="2370666" cy="8199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55116" y="3292211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RidbData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10" idx="2"/>
          </p:cNvCxnSpPr>
          <p:nvPr/>
        </p:nvCxnSpPr>
        <p:spPr>
          <a:xfrm flipH="1">
            <a:off x="2184400" y="2468678"/>
            <a:ext cx="8467" cy="644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332533" y="4577409"/>
            <a:ext cx="2370666" cy="8199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54552" y="3932998"/>
            <a:ext cx="8467" cy="644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7430" y="4756531"/>
            <a:ext cx="1816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RidbDataLive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302435" y="3113089"/>
            <a:ext cx="2370666" cy="8199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45683" y="3292211"/>
            <a:ext cx="1707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ScraperData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8536701" y="3113088"/>
            <a:ext cx="3062632" cy="81991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60900" y="3257434"/>
            <a:ext cx="2649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DistanceMergeData</a:t>
            </a:r>
            <a:endParaRPr lang="en-US" sz="2400" dirty="0"/>
          </a:p>
        </p:txBody>
      </p:sp>
      <p:cxnSp>
        <p:nvCxnSpPr>
          <p:cNvPr id="18" name="Elbow Connector 17"/>
          <p:cNvCxnSpPr>
            <a:stCxn id="4" idx="3"/>
            <a:endCxn id="12" idx="0"/>
          </p:cNvCxnSpPr>
          <p:nvPr/>
        </p:nvCxnSpPr>
        <p:spPr>
          <a:xfrm>
            <a:off x="3200400" y="2079683"/>
            <a:ext cx="3287368" cy="103340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4" idx="0"/>
          </p:cNvCxnSpPr>
          <p:nvPr/>
        </p:nvCxnSpPr>
        <p:spPr>
          <a:xfrm>
            <a:off x="6487768" y="2079683"/>
            <a:ext cx="3580249" cy="1033405"/>
          </a:xfrm>
          <a:prstGeom prst="bent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07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8 - The One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Greetings! 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</a:t>
            </a:r>
            <a:r>
              <a:rPr lang="en-US" dirty="0" smtClean="0"/>
              <a:t>pronoun.is</a:t>
            </a:r>
            <a:r>
              <a:rPr lang="en-US" dirty="0" smtClean="0"/>
              <a:t>/he</a:t>
            </a:r>
          </a:p>
          <a:p>
            <a:r>
              <a:rPr lang="en-US" dirty="0" smtClean="0"/>
              <a:t>11 years in PDX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PyCon</a:t>
            </a:r>
            <a:r>
              <a:rPr lang="en-US" dirty="0" smtClean="0"/>
              <a:t>!</a:t>
            </a:r>
          </a:p>
          <a:p>
            <a:r>
              <a:rPr lang="en-US" dirty="0" smtClean="0"/>
              <a:t>Software and “data science” consultant</a:t>
            </a:r>
          </a:p>
          <a:p>
            <a:r>
              <a:rPr lang="en-US" dirty="0" smtClean="0"/>
              <a:t>Likes mangoes, outside, cats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669896"/>
            <a:ext cx="4540604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0" y="819150"/>
            <a:ext cx="1428750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69" y="3162830"/>
            <a:ext cx="3014133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42329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9805" y="5923598"/>
            <a:ext cx="288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</a:t>
            </a:r>
            <a:r>
              <a:rPr lang="en-US" dirty="0" smtClean="0"/>
              <a:t>source:</a:t>
            </a:r>
            <a:r>
              <a:rPr lang="en-US" dirty="0">
                <a:hlinkClick r:id="rId3"/>
              </a:rPr>
              <a:t>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1166" y="1386297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to source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131462" y="2503730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9443" y="2585195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31174" y="3789233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1464" y="13022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31462" y="3705199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82900" y="1386297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to source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03196" y="2503730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41177" y="2585195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902908" y="3789233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618467" y="43349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03198" y="13022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803196" y="3705199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404468" y="4906668"/>
            <a:ext cx="1000595" cy="629735"/>
            <a:chOff x="725062" y="4338136"/>
            <a:chExt cx="1000595" cy="629735"/>
          </a:xfrm>
        </p:grpSpPr>
        <p:sp>
          <p:nvSpPr>
            <p:cNvPr id="23" name="TextBox 22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6840" y="4906668"/>
            <a:ext cx="1000595" cy="629735"/>
            <a:chOff x="725062" y="4338136"/>
            <a:chExt cx="1000595" cy="629735"/>
          </a:xfrm>
        </p:grpSpPr>
        <p:sp>
          <p:nvSpPr>
            <p:cNvPr id="28" name="TextBox 27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78413" y="4928742"/>
            <a:ext cx="1148456" cy="629735"/>
            <a:chOff x="674263" y="4338136"/>
            <a:chExt cx="1148456" cy="629735"/>
          </a:xfrm>
        </p:grpSpPr>
        <p:sp>
          <p:nvSpPr>
            <p:cNvPr id="31" name="TextBox 30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Analyze</a:t>
              </a:r>
              <a:endParaRPr lang="en-US" sz="2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240582" y="4926682"/>
            <a:ext cx="1000595" cy="629735"/>
            <a:chOff x="725062" y="4338136"/>
            <a:chExt cx="1000595" cy="629735"/>
          </a:xfrm>
        </p:grpSpPr>
        <p:sp>
          <p:nvSpPr>
            <p:cNvPr id="34" name="TextBox 3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852954" y="4926682"/>
            <a:ext cx="1000595" cy="629735"/>
            <a:chOff x="725062" y="4338136"/>
            <a:chExt cx="1000595" cy="629735"/>
          </a:xfrm>
        </p:grpSpPr>
        <p:sp>
          <p:nvSpPr>
            <p:cNvPr id="37" name="TextBox 3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414527" y="4948756"/>
            <a:ext cx="1148456" cy="629735"/>
            <a:chOff x="674263" y="4338136"/>
            <a:chExt cx="1148456" cy="629735"/>
          </a:xfrm>
        </p:grpSpPr>
        <p:sp>
          <p:nvSpPr>
            <p:cNvPr id="40" name="TextBox 3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Analyze</a:t>
              </a:r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5" name="Straight Arrow Connector 44"/>
          <p:cNvCxnSpPr>
            <a:stCxn id="21" idx="2"/>
            <a:endCxn id="17" idx="0"/>
          </p:cNvCxnSpPr>
          <p:nvPr/>
        </p:nvCxnSpPr>
        <p:spPr>
          <a:xfrm flipH="1">
            <a:off x="9208235" y="1931998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9208233" y="3133465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462812" y="1947581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434994" y="3146793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384560" y="4331616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0"/>
          </p:cNvCxnSpPr>
          <p:nvPr/>
        </p:nvCxnSpPr>
        <p:spPr>
          <a:xfrm>
            <a:off x="2930552" y="4321606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1039097" y="4311190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9129414" y="4366366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675406" y="4356356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783951" y="4345940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838200" y="43398"/>
            <a:ext cx="10515600" cy="1325563"/>
          </a:xfrm>
        </p:spPr>
        <p:txBody>
          <a:bodyPr/>
          <a:lstStyle/>
          <a:p>
            <a:r>
              <a:rPr lang="en-US" dirty="0" smtClean="0"/>
              <a:t>The ideal data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8098" y="640840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to source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148396" y="155912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86377" y="1640593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48396" y="556806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99832" y="640840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to source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20130" y="155912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58111" y="1640593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635399" y="3653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0130" y="556806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360791" y="5603395"/>
            <a:ext cx="1000595" cy="629735"/>
            <a:chOff x="725062" y="4338136"/>
            <a:chExt cx="1000595" cy="629735"/>
          </a:xfrm>
        </p:grpSpPr>
        <p:sp>
          <p:nvSpPr>
            <p:cNvPr id="34" name="TextBox 3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355136" y="4267354"/>
            <a:ext cx="1000595" cy="629735"/>
            <a:chOff x="725062" y="4338136"/>
            <a:chExt cx="1000595" cy="629735"/>
          </a:xfrm>
        </p:grpSpPr>
        <p:sp>
          <p:nvSpPr>
            <p:cNvPr id="37" name="TextBox 3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055977" y="5602765"/>
            <a:ext cx="1148456" cy="629735"/>
            <a:chOff x="674263" y="4338136"/>
            <a:chExt cx="1148456" cy="629735"/>
          </a:xfrm>
        </p:grpSpPr>
        <p:sp>
          <p:nvSpPr>
            <p:cNvPr id="40" name="TextBox 3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Analyze</a:t>
              </a:r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5" name="Straight Arrow Connector 44"/>
          <p:cNvCxnSpPr>
            <a:stCxn id="21" idx="2"/>
            <a:endCxn id="17" idx="0"/>
          </p:cNvCxnSpPr>
          <p:nvPr/>
        </p:nvCxnSpPr>
        <p:spPr>
          <a:xfrm>
            <a:off x="9225169" y="1186541"/>
            <a:ext cx="0" cy="372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2"/>
            <a:endCxn id="61" idx="0"/>
          </p:cNvCxnSpPr>
          <p:nvPr/>
        </p:nvCxnSpPr>
        <p:spPr>
          <a:xfrm flipH="1">
            <a:off x="5889296" y="2188863"/>
            <a:ext cx="6" cy="7999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389004" y="1559128"/>
            <a:ext cx="1000595" cy="629735"/>
            <a:chOff x="725062" y="4338136"/>
            <a:chExt cx="1000595" cy="629735"/>
          </a:xfrm>
        </p:grpSpPr>
        <p:sp>
          <p:nvSpPr>
            <p:cNvPr id="46" name="TextBox 45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3" name="Straight Arrow Connector 52"/>
          <p:cNvCxnSpPr>
            <a:stCxn id="17" idx="1"/>
            <a:endCxn id="46" idx="3"/>
          </p:cNvCxnSpPr>
          <p:nvPr/>
        </p:nvCxnSpPr>
        <p:spPr>
          <a:xfrm flipH="1">
            <a:off x="6389599" y="1873996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3"/>
          </p:cNvCxnSpPr>
          <p:nvPr/>
        </p:nvCxnSpPr>
        <p:spPr>
          <a:xfrm>
            <a:off x="3958473" y="1873996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83973" y="3045871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4484257" y="298885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Arrow Connector 61"/>
          <p:cNvCxnSpPr>
            <a:stCxn id="61" idx="2"/>
          </p:cNvCxnSpPr>
          <p:nvPr/>
        </p:nvCxnSpPr>
        <p:spPr>
          <a:xfrm flipH="1">
            <a:off x="5889293" y="3618593"/>
            <a:ext cx="3" cy="675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2880860" y="3024260"/>
            <a:ext cx="1000595" cy="629735"/>
            <a:chOff x="725062" y="4338136"/>
            <a:chExt cx="1000595" cy="629735"/>
          </a:xfrm>
        </p:grpSpPr>
        <p:sp>
          <p:nvSpPr>
            <p:cNvPr id="64" name="TextBox 63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H="1">
            <a:off x="5855430" y="4912351"/>
            <a:ext cx="3" cy="675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2880860" y="5611260"/>
            <a:ext cx="1000595" cy="629735"/>
            <a:chOff x="725062" y="4338136"/>
            <a:chExt cx="1000595" cy="629735"/>
          </a:xfrm>
        </p:grpSpPr>
        <p:sp>
          <p:nvSpPr>
            <p:cNvPr id="69" name="TextBox 68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3" name="Straight Arrow Connector 72"/>
          <p:cNvCxnSpPr>
            <a:endCxn id="65" idx="0"/>
          </p:cNvCxnSpPr>
          <p:nvPr/>
        </p:nvCxnSpPr>
        <p:spPr>
          <a:xfrm flipH="1">
            <a:off x="3381158" y="2195820"/>
            <a:ext cx="13649" cy="828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51913" y="3118918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</a:t>
            </a:r>
            <a:endParaRPr lang="en-US" sz="2400" dirty="0"/>
          </a:p>
        </p:txBody>
      </p:sp>
      <p:sp>
        <p:nvSpPr>
          <p:cNvPr id="80" name="Rectangle 79"/>
          <p:cNvSpPr/>
          <p:nvPr/>
        </p:nvSpPr>
        <p:spPr>
          <a:xfrm>
            <a:off x="873022" y="4236351"/>
            <a:ext cx="1360358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052725" y="4318036"/>
            <a:ext cx="1052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873024" y="3034884"/>
            <a:ext cx="1360356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1550039" y="368099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0" idx="2"/>
            <a:endCxn id="69" idx="1"/>
          </p:cNvCxnSpPr>
          <p:nvPr/>
        </p:nvCxnSpPr>
        <p:spPr>
          <a:xfrm rot="16200000" flipH="1">
            <a:off x="1687009" y="4732277"/>
            <a:ext cx="1060042" cy="1327659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70" idx="0"/>
          </p:cNvCxnSpPr>
          <p:nvPr/>
        </p:nvCxnSpPr>
        <p:spPr>
          <a:xfrm flipH="1">
            <a:off x="3381158" y="3647502"/>
            <a:ext cx="13647" cy="19637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19646" y="5926127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6389597" y="5918262"/>
            <a:ext cx="3717179" cy="157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41" idx="2"/>
          </p:cNvCxnSpPr>
          <p:nvPr/>
        </p:nvCxnSpPr>
        <p:spPr>
          <a:xfrm rot="5400000" flipH="1">
            <a:off x="4336155" y="-38419"/>
            <a:ext cx="2807788" cy="9734051"/>
          </a:xfrm>
          <a:prstGeom prst="bentConnector4">
            <a:avLst>
              <a:gd name="adj1" fmla="val -8142"/>
              <a:gd name="adj2" fmla="val 10423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468769" y="1186541"/>
            <a:ext cx="0" cy="372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920086" y="101633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RIDB API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417211" y="81521"/>
            <a:ext cx="1689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NF websites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87448" y="2522107"/>
            <a:ext cx="1781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</a:t>
            </a:r>
            <a:r>
              <a:rPr lang="en-US" sz="2400" dirty="0" smtClean="0">
                <a:solidFill>
                  <a:schemeClr val="accent2"/>
                </a:solidFill>
              </a:rPr>
              <a:t>eservations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across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311166" y="1978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to source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1131462" y="3096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569443" y="3177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1231174" y="4381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1131464" y="1894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131462" y="4297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982900" y="1978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to source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7803196" y="3096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241177" y="3177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7902908" y="4381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7618467" y="4927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803198" y="1894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803196" y="4297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404468" y="5499332"/>
            <a:ext cx="1000595" cy="629735"/>
            <a:chOff x="725062" y="4338136"/>
            <a:chExt cx="1000595" cy="629735"/>
          </a:xfrm>
        </p:grpSpPr>
        <p:sp>
          <p:nvSpPr>
            <p:cNvPr id="64" name="TextBox 6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016840" y="5499332"/>
            <a:ext cx="1000595" cy="629735"/>
            <a:chOff x="725062" y="4338136"/>
            <a:chExt cx="1000595" cy="629735"/>
          </a:xfrm>
        </p:grpSpPr>
        <p:sp>
          <p:nvSpPr>
            <p:cNvPr id="67" name="TextBox 6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578413" y="5521406"/>
            <a:ext cx="1148456" cy="629735"/>
            <a:chOff x="674263" y="4338136"/>
            <a:chExt cx="1148456" cy="629735"/>
          </a:xfrm>
        </p:grpSpPr>
        <p:sp>
          <p:nvSpPr>
            <p:cNvPr id="70" name="TextBox 6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Analyze</a:t>
              </a:r>
              <a:endParaRPr lang="en-US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240582" y="5519346"/>
            <a:ext cx="1000595" cy="629735"/>
            <a:chOff x="725062" y="4338136"/>
            <a:chExt cx="1000595" cy="629735"/>
          </a:xfrm>
        </p:grpSpPr>
        <p:sp>
          <p:nvSpPr>
            <p:cNvPr id="73" name="TextBox 72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852954" y="5519346"/>
            <a:ext cx="1000595" cy="629735"/>
            <a:chOff x="725062" y="4338136"/>
            <a:chExt cx="1000595" cy="629735"/>
          </a:xfrm>
        </p:grpSpPr>
        <p:sp>
          <p:nvSpPr>
            <p:cNvPr id="76" name="TextBox 75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414527" y="5541420"/>
            <a:ext cx="1148456" cy="629735"/>
            <a:chOff x="674263" y="4338136"/>
            <a:chExt cx="1148456" cy="629735"/>
          </a:xfrm>
        </p:grpSpPr>
        <p:sp>
          <p:nvSpPr>
            <p:cNvPr id="79" name="TextBox 78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Analyze</a:t>
              </a:r>
              <a:endParaRPr lang="en-US" sz="2400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1" name="Straight Arrow Connector 80"/>
          <p:cNvCxnSpPr>
            <a:endCxn id="65" idx="0"/>
          </p:cNvCxnSpPr>
          <p:nvPr/>
        </p:nvCxnSpPr>
        <p:spPr>
          <a:xfrm flipH="1">
            <a:off x="9208235" y="252466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9208233" y="3726129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2462812" y="2540245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2434994" y="3739457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2384560" y="4924280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0" idx="0"/>
          </p:cNvCxnSpPr>
          <p:nvPr/>
        </p:nvCxnSpPr>
        <p:spPr>
          <a:xfrm>
            <a:off x="2930552" y="4914270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1039097" y="4903854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9129414" y="4959030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9675406" y="4949020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7783951" y="4938604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60400" y="1727196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660399" y="2945247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660399" y="4130478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Tutorial content &amp; setup instructions: </a:t>
            </a:r>
            <a:r>
              <a:rPr lang="en-US" dirty="0" smtClean="0">
                <a:hlinkClick r:id="rId2"/>
              </a:rPr>
              <a:t>https://github.com/gizm00/pycon2016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HTTP requests, MYSQL storage are handled by the pycon2016_lamp </a:t>
            </a:r>
            <a:r>
              <a:rPr lang="en-US" dirty="0"/>
              <a:t>D</a:t>
            </a:r>
            <a:r>
              <a:rPr lang="en-US" dirty="0" smtClean="0"/>
              <a:t>ocker container</a:t>
            </a:r>
          </a:p>
          <a:p>
            <a:pPr lvl="1"/>
            <a:r>
              <a:rPr lang="en-US" dirty="0" smtClean="0"/>
              <a:t>You will be able to run most of the tutorial without this if it is giving you grief</a:t>
            </a:r>
          </a:p>
          <a:p>
            <a:pPr lvl="1"/>
            <a:endParaRPr lang="en-US" dirty="0"/>
          </a:p>
          <a:p>
            <a:r>
              <a:rPr lang="en-US" dirty="0" smtClean="0"/>
              <a:t>Tutorial is based on data source mocks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4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308"/>
          </a:xfrm>
        </p:spPr>
        <p:txBody>
          <a:bodyPr/>
          <a:lstStyle/>
          <a:p>
            <a:r>
              <a:rPr lang="en-US" dirty="0" smtClean="0"/>
              <a:t>Based on data gathering and organization techniques used for </a:t>
            </a:r>
            <a:r>
              <a:rPr lang="en-US" dirty="0" smtClean="0">
                <a:hlinkClick r:id="rId2"/>
              </a:rPr>
              <a:t>www.campnear.me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86" y="2945870"/>
            <a:ext cx="5372562" cy="3070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8666" y="6015905"/>
            <a:ext cx="34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Source:artistthinks.wordpress.com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lab (</a:t>
            </a:r>
            <a:r>
              <a:rPr lang="en-US" dirty="0" smtClean="0"/>
              <a:t>Jupyter</a:t>
            </a:r>
            <a:r>
              <a:rPr lang="en-US" dirty="0"/>
              <a:t> </a:t>
            </a:r>
            <a:r>
              <a:rPr lang="en-US" dirty="0" smtClean="0"/>
              <a:t>notebook) based</a:t>
            </a:r>
          </a:p>
          <a:p>
            <a:r>
              <a:rPr lang="en-US" dirty="0" smtClean="0"/>
              <a:t>Data gathering topics:</a:t>
            </a:r>
          </a:p>
          <a:p>
            <a:pPr lvl="1"/>
            <a:r>
              <a:rPr lang="en-US" dirty="0" smtClean="0"/>
              <a:t>Working with APIs</a:t>
            </a:r>
          </a:p>
          <a:p>
            <a:pPr lvl="1"/>
            <a:r>
              <a:rPr lang="en-US" dirty="0" smtClean="0"/>
              <a:t>Scraping webpages</a:t>
            </a:r>
          </a:p>
          <a:p>
            <a:pPr lvl="1"/>
            <a:r>
              <a:rPr lang="en-US" dirty="0" smtClean="0"/>
              <a:t>Navigating forms</a:t>
            </a:r>
          </a:p>
          <a:p>
            <a:r>
              <a:rPr lang="en-US" dirty="0" smtClean="0"/>
              <a:t>OOD topics:</a:t>
            </a:r>
          </a:p>
          <a:p>
            <a:pPr lvl="1"/>
            <a:r>
              <a:rPr lang="en-US" dirty="0" smtClean="0"/>
              <a:t>Creating uniform interfaces through abstraction</a:t>
            </a:r>
          </a:p>
          <a:p>
            <a:pPr lvl="1"/>
            <a:r>
              <a:rPr lang="en-US" dirty="0" smtClean="0"/>
              <a:t>Extending classes</a:t>
            </a:r>
          </a:p>
          <a:p>
            <a:pPr lvl="1"/>
            <a:r>
              <a:rPr lang="en-US" dirty="0" smtClean="0"/>
              <a:t>Encapsulating methods, data</a:t>
            </a:r>
          </a:p>
        </p:txBody>
      </p:sp>
    </p:spTree>
    <p:extLst>
      <p:ext uri="{BB962C8B-B14F-4D97-AF65-F5344CB8AC3E}">
        <p14:creationId xmlns:p14="http://schemas.microsoft.com/office/powerpoint/2010/main" val="153893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Overview of data sources, best practices for web data, and design techniques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Getting data from an API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Creating objects for storing and extracting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Scraping web pages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Creating objects for scraping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Navigating forms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Using the scraper object for reservation info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Creating objects to merge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The One Pipeline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and back again – a journey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689099"/>
            <a:ext cx="5270500" cy="398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0070" y="5676899"/>
            <a:ext cx="345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source: </a:t>
            </a:r>
            <a:r>
              <a:rPr lang="en-US" dirty="0">
                <a:hlinkClick r:id="rId3"/>
              </a:rPr>
              <a:t>knightleyemma.com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12680</TotalTime>
  <Words>806</Words>
  <Application>Microsoft Macintosh PowerPoint</Application>
  <PresentationFormat>Widescreen</PresentationFormat>
  <Paragraphs>230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Calibri</vt:lpstr>
      <vt:lpstr>Calibri Light</vt:lpstr>
      <vt:lpstr>Arial</vt:lpstr>
      <vt:lpstr>Office Theme</vt:lpstr>
      <vt:lpstr>The Fellowship of the Data</vt:lpstr>
      <vt:lpstr>Ways to play</vt:lpstr>
      <vt:lpstr>Set the timer! 45min</vt:lpstr>
      <vt:lpstr>Greetings!  About me</vt:lpstr>
      <vt:lpstr>Class info</vt:lpstr>
      <vt:lpstr>About the tutorial</vt:lpstr>
      <vt:lpstr>Tutorial topics</vt:lpstr>
      <vt:lpstr>Agenda</vt:lpstr>
      <vt:lpstr>There and back again – a journey</vt:lpstr>
      <vt:lpstr>Recreation Information Database - RIDB</vt:lpstr>
      <vt:lpstr>US Forest Service Websites</vt:lpstr>
      <vt:lpstr>Recreation.gov</vt:lpstr>
      <vt:lpstr>Tidy data principles </vt:lpstr>
      <vt:lpstr>Web data best practices</vt:lpstr>
      <vt:lpstr>1. Web data is ephemeral</vt:lpstr>
      <vt:lpstr>2. Just because you can get the data…</vt:lpstr>
      <vt:lpstr>… doesn’t mean you can use it</vt:lpstr>
      <vt:lpstr>3. Terms of Use - attribute properly</vt:lpstr>
      <vt:lpstr>4. Be aware of rate limits, server loading</vt:lpstr>
      <vt:lpstr>Web data summary</vt:lpstr>
      <vt:lpstr>Object Oriented Programming</vt:lpstr>
      <vt:lpstr>How can object oriented design help?</vt:lpstr>
      <vt:lpstr>RIDB API</vt:lpstr>
      <vt:lpstr>RIDB API Documentation</vt:lpstr>
      <vt:lpstr>RIDB data notes</vt:lpstr>
      <vt:lpstr>Lab 1 &amp; 2</vt:lpstr>
      <vt:lpstr>Lab 1 &amp; 2 summary</vt:lpstr>
      <vt:lpstr>PowerPoint Presentation</vt:lpstr>
      <vt:lpstr>USFS Website scraping</vt:lpstr>
      <vt:lpstr>USFS Data</vt:lpstr>
      <vt:lpstr>PowerPoint Presentation</vt:lpstr>
      <vt:lpstr>Lab 3 &amp; 4</vt:lpstr>
      <vt:lpstr>Saving tutorials with OOD!</vt:lpstr>
      <vt:lpstr>Recreation.gov reservation scraping</vt:lpstr>
      <vt:lpstr>Lab 5 &amp; 6</vt:lpstr>
      <vt:lpstr>Lab 5 &amp; 6 objects</vt:lpstr>
      <vt:lpstr>Merging all the data – Lab 7</vt:lpstr>
      <vt:lpstr>Lab 7 objects</vt:lpstr>
      <vt:lpstr>Lab 8 - The One Pipeline</vt:lpstr>
      <vt:lpstr>Thanks!</vt:lpstr>
      <vt:lpstr>Backup</vt:lpstr>
      <vt:lpstr>The ideal data pipeline</vt:lpstr>
      <vt:lpstr>PowerPoint Presentation</vt:lpstr>
      <vt:lpstr>Look across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Fellowship of the Data</dc:title>
  <dc:creator>Severin Leonard</dc:creator>
  <cp:lastModifiedBy>Severin Leonard</cp:lastModifiedBy>
  <cp:revision>77</cp:revision>
  <cp:lastPrinted>2016-05-29T17:22:09Z</cp:lastPrinted>
  <dcterms:created xsi:type="dcterms:W3CDTF">2016-05-20T22:04:14Z</dcterms:created>
  <dcterms:modified xsi:type="dcterms:W3CDTF">2016-05-29T17:25:08Z</dcterms:modified>
</cp:coreProperties>
</file>